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8" r:id="rId3"/>
    <p:sldId id="298" r:id="rId4"/>
    <p:sldId id="326" r:id="rId5"/>
    <p:sldId id="261" r:id="rId6"/>
    <p:sldId id="264" r:id="rId7"/>
    <p:sldId id="283" r:id="rId8"/>
    <p:sldId id="310" r:id="rId9"/>
    <p:sldId id="289" r:id="rId10"/>
    <p:sldId id="316" r:id="rId11"/>
    <p:sldId id="284" r:id="rId12"/>
    <p:sldId id="273" r:id="rId13"/>
    <p:sldId id="272" r:id="rId14"/>
    <p:sldId id="288" r:id="rId15"/>
    <p:sldId id="291" r:id="rId16"/>
    <p:sldId id="307" r:id="rId17"/>
    <p:sldId id="299" r:id="rId18"/>
    <p:sldId id="308" r:id="rId19"/>
    <p:sldId id="324" r:id="rId20"/>
    <p:sldId id="321" r:id="rId21"/>
    <p:sldId id="320" r:id="rId22"/>
    <p:sldId id="318" r:id="rId23"/>
    <p:sldId id="293" r:id="rId24"/>
    <p:sldId id="305" r:id="rId25"/>
    <p:sldId id="303" r:id="rId26"/>
    <p:sldId id="276" r:id="rId27"/>
    <p:sldId id="311" r:id="rId28"/>
    <p:sldId id="312" r:id="rId29"/>
    <p:sldId id="314" r:id="rId30"/>
    <p:sldId id="313" r:id="rId31"/>
    <p:sldId id="278" r:id="rId32"/>
    <p:sldId id="325" r:id="rId33"/>
    <p:sldId id="296" r:id="rId34"/>
    <p:sldId id="297" r:id="rId35"/>
    <p:sldId id="277" r:id="rId36"/>
    <p:sldId id="301" r:id="rId37"/>
    <p:sldId id="31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1654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792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A3DEB-11C1-894A-80B1-B1F983A89414}" type="datetimeFigureOut">
              <a:rPr lang="de-DE" smtClean="0"/>
              <a:pPr/>
              <a:t>23.05.2016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E5D1-59D3-984E-BF10-117707C5C6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baseline="0" dirty="0" smtClean="0"/>
          </a:p>
          <a:p>
            <a:r>
              <a:rPr lang="de-CH" baseline="0" dirty="0" smtClean="0"/>
              <a:t>Clusters of </a:t>
            </a:r>
            <a:r>
              <a:rPr lang="de-CH" baseline="0" dirty="0" err="1" smtClean="0"/>
              <a:t>independently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panels</a:t>
            </a:r>
            <a:endParaRPr lang="de-CH" baseline="0" dirty="0" smtClean="0"/>
          </a:p>
          <a:p>
            <a:r>
              <a:rPr lang="de-CH" baseline="0" dirty="0" err="1" smtClean="0"/>
              <a:t>Detailed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output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Dont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0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split</a:t>
            </a:r>
            <a:r>
              <a:rPr lang="de-CH" dirty="0" smtClean="0"/>
              <a:t> up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results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altitude</a:t>
            </a:r>
            <a:r>
              <a:rPr lang="de-CH" baseline="0" dirty="0" smtClean="0"/>
              <a:t> and </a:t>
            </a:r>
            <a:r>
              <a:rPr lang="de-CH" baseline="0" dirty="0" err="1" smtClean="0"/>
              <a:t>azimuth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angles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ease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visualization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a </a:t>
            </a:r>
            <a:r>
              <a:rPr lang="de-CH" dirty="0" err="1" smtClean="0"/>
              <a:t>small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capitalization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1204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63797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Evaluate</a:t>
            </a:r>
            <a:r>
              <a:rPr lang="de-CH" dirty="0" smtClean="0"/>
              <a:t> multiple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scenarios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asf</a:t>
            </a:r>
            <a:r>
              <a:rPr lang="de-CH" baseline="0" dirty="0" smtClean="0"/>
              <a:t>, </a:t>
            </a:r>
          </a:p>
          <a:p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oriention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location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sensitivity</a:t>
            </a:r>
            <a:endParaRPr lang="de-CH" baseline="0" dirty="0" smtClean="0"/>
          </a:p>
          <a:p>
            <a:endParaRPr lang="de-CH" baseline="0" dirty="0" smtClean="0"/>
          </a:p>
          <a:p>
            <a:r>
              <a:rPr lang="de-CH" baseline="0" dirty="0" err="1" smtClean="0"/>
              <a:t>Implementation</a:t>
            </a:r>
            <a:r>
              <a:rPr lang="de-CH" baseline="0" dirty="0" smtClean="0"/>
              <a:t> of ASF </a:t>
            </a:r>
            <a:r>
              <a:rPr lang="de-CH" baseline="0" dirty="0" err="1" smtClean="0"/>
              <a:t>control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strategies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Top to </a:t>
            </a:r>
            <a:r>
              <a:rPr lang="de-CH" dirty="0" err="1" smtClean="0"/>
              <a:t>bottom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baseline="0" dirty="0" smtClean="0"/>
          </a:p>
          <a:p>
            <a:r>
              <a:rPr lang="de-CH" baseline="0" dirty="0" smtClean="0"/>
              <a:t>Clusters of </a:t>
            </a:r>
            <a:r>
              <a:rPr lang="de-CH" baseline="0" dirty="0" err="1" smtClean="0"/>
              <a:t>independently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panels</a:t>
            </a:r>
            <a:endParaRPr lang="de-CH" baseline="0" dirty="0" smtClean="0"/>
          </a:p>
          <a:p>
            <a:r>
              <a:rPr lang="de-CH" baseline="0" dirty="0" err="1" smtClean="0"/>
              <a:t>Detailed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output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23.05.2016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4" Type="http://schemas.openxmlformats.org/officeDocument/2006/relationships/image" Target="../media/image34.png"/><Relationship Id="rId5" Type="http://schemas.openxmlformats.org/officeDocument/2006/relationships/image" Target="../media/image35.pdf"/><Relationship Id="rId6" Type="http://schemas.openxmlformats.org/officeDocument/2006/relationships/image" Target="../media/image36.png"/><Relationship Id="rId7" Type="http://schemas.openxmlformats.org/officeDocument/2006/relationships/image" Target="../media/image37.pdf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4" Type="http://schemas.openxmlformats.org/officeDocument/2006/relationships/image" Target="../media/image34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7" Type="http://schemas.openxmlformats.org/officeDocument/2006/relationships/image" Target="../media/image41.pdf"/><Relationship Id="rId8" Type="http://schemas.openxmlformats.org/officeDocument/2006/relationships/image" Target="../media/image42.png"/><Relationship Id="rId9" Type="http://schemas.openxmlformats.org/officeDocument/2006/relationships/image" Target="../media/image35.pdf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5" Type="http://schemas.openxmlformats.org/officeDocument/2006/relationships/image" Target="../media/image35.pdf"/><Relationship Id="rId6" Type="http://schemas.openxmlformats.org/officeDocument/2006/relationships/image" Target="../media/image36.png"/><Relationship Id="rId7" Type="http://schemas.openxmlformats.org/officeDocument/2006/relationships/image" Target="../media/image37.pdf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5" Type="http://schemas.openxmlformats.org/officeDocument/2006/relationships/image" Target="../media/image39.pdf"/><Relationship Id="rId6" Type="http://schemas.openxmlformats.org/officeDocument/2006/relationships/image" Target="../media/image40.png"/><Relationship Id="rId7" Type="http://schemas.openxmlformats.org/officeDocument/2006/relationships/image" Target="../media/image41.pdf"/><Relationship Id="rId8" Type="http://schemas.openxmlformats.org/officeDocument/2006/relationships/image" Target="../media/image42.png"/><Relationship Id="rId9" Type="http://schemas.openxmlformats.org/officeDocument/2006/relationships/image" Target="../media/image35.pdf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df"/><Relationship Id="rId12" Type="http://schemas.openxmlformats.org/officeDocument/2006/relationships/image" Target="../media/image40.png"/><Relationship Id="rId13" Type="http://schemas.openxmlformats.org/officeDocument/2006/relationships/image" Target="../media/image41.pdf"/><Relationship Id="rId14" Type="http://schemas.openxmlformats.org/officeDocument/2006/relationships/image" Target="../media/image42.png"/><Relationship Id="rId15" Type="http://schemas.openxmlformats.org/officeDocument/2006/relationships/image" Target="../media/image35.pdf"/><Relationship Id="rId16" Type="http://schemas.openxmlformats.org/officeDocument/2006/relationships/image" Target="../media/image36.png"/><Relationship Id="rId17" Type="http://schemas.openxmlformats.org/officeDocument/2006/relationships/image" Target="../media/image53.pdf"/><Relationship Id="rId18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5" Type="http://schemas.openxmlformats.org/officeDocument/2006/relationships/image" Target="../media/image47.pdf"/><Relationship Id="rId6" Type="http://schemas.openxmlformats.org/officeDocument/2006/relationships/image" Target="../media/image48.png"/><Relationship Id="rId7" Type="http://schemas.openxmlformats.org/officeDocument/2006/relationships/image" Target="../media/image49.pdf"/><Relationship Id="rId8" Type="http://schemas.openxmlformats.org/officeDocument/2006/relationships/image" Target="../media/image50.png"/><Relationship Id="rId9" Type="http://schemas.openxmlformats.org/officeDocument/2006/relationships/image" Target="../media/image51.pdf"/><Relationship Id="rId10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df"/><Relationship Id="rId4" Type="http://schemas.openxmlformats.org/officeDocument/2006/relationships/image" Target="../media/image56.png"/><Relationship Id="rId5" Type="http://schemas.openxmlformats.org/officeDocument/2006/relationships/image" Target="../media/image57.pdf"/><Relationship Id="rId6" Type="http://schemas.openxmlformats.org/officeDocument/2006/relationships/image" Target="../media/image58.png"/><Relationship Id="rId7" Type="http://schemas.openxmlformats.org/officeDocument/2006/relationships/image" Target="../media/image59.pdf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df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df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df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pdf"/><Relationship Id="rId6" Type="http://schemas.openxmlformats.org/officeDocument/2006/relationships/image" Target="../media/image9.png"/><Relationship Id="rId7" Type="http://schemas.openxmlformats.org/officeDocument/2006/relationships/image" Target="../media/image10.pd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df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d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d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d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df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df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187253"/>
            <a:ext cx="3739891" cy="251573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Master Thesis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4175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994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PV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0801" y="996406"/>
            <a:ext cx="7137400" cy="5505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2740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PV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4000"/>
              <a:stretch>
                <a:fillRect/>
              </a:stretch>
            </p:blipFill>
          </mc:Choice>
          <mc:Fallback>
            <p:blipFill>
              <a:blip r:embed="rId4"/>
              <a:srcRect b="64000"/>
              <a:stretch>
                <a:fillRect/>
              </a:stretch>
            </p:blipFill>
          </mc:Fallback>
        </mc:AlternateContent>
        <p:spPr>
          <a:xfrm>
            <a:off x="605269" y="490537"/>
            <a:ext cx="7891031" cy="21256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861299" y="1079497"/>
            <a:ext cx="1261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0386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10500" y="1062567"/>
            <a:ext cx="12319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50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1" name="Bild 20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3" name="Bild 22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 t="93921"/>
              <a:stretch>
                <a:fillRect/>
              </a:stretch>
            </p:blipFill>
          </mc:Choice>
          <mc:Fallback>
            <p:blipFill>
              <a:blip r:embed="rId8"/>
              <a:srcRect t="93921"/>
              <a:stretch>
                <a:fillRect/>
              </a:stretch>
            </p:blipFill>
          </mc:Fallback>
        </mc:AlternateContent>
        <p:spPr>
          <a:xfrm>
            <a:off x="1104900" y="26924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05269" y="490537"/>
            <a:ext cx="7891031" cy="59045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861299" y="1079497"/>
            <a:ext cx="1261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874000" y="3009900"/>
            <a:ext cx="1248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0386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5274733" y="2777067"/>
            <a:ext cx="12192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10500" y="1062567"/>
            <a:ext cx="12319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7823200" y="2963333"/>
            <a:ext cx="1219200" cy="23960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850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Rahmen 15"/>
          <p:cNvSpPr/>
          <p:nvPr/>
        </p:nvSpPr>
        <p:spPr>
          <a:xfrm>
            <a:off x="5287433" y="4406899"/>
            <a:ext cx="1219200" cy="158115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5" name="Bild 14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482601" y="5074366"/>
            <a:ext cx="2160761" cy="9250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54000" y="32367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241300" y="49042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19" name="Bild 18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165100" y="3536950"/>
            <a:ext cx="533400" cy="533400"/>
          </a:xfrm>
          <a:prstGeom prst="rect">
            <a:avLst/>
          </a:prstGeom>
        </p:spPr>
      </p:pic>
      <p:pic>
        <p:nvPicPr>
          <p:cNvPr id="20" name="Bild 19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4394200"/>
            <a:ext cx="687435" cy="641350"/>
          </a:xfrm>
          <a:prstGeom prst="rect">
            <a:avLst/>
          </a:prstGeom>
        </p:spPr>
      </p:pic>
      <p:pic>
        <p:nvPicPr>
          <p:cNvPr id="21" name="Bild 20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2" name="Bild 21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9700" y="2743200"/>
            <a:ext cx="687435" cy="64135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850"/>
              <a:stretch>
                <a:fillRect/>
              </a:stretch>
            </p:blipFill>
          </mc:Choice>
          <mc:Fallback>
            <p:blipFill>
              <a:blip r:embed="rId4"/>
              <a:srcRect b="63850"/>
              <a:stretch>
                <a:fillRect/>
              </a:stretch>
            </p:blipFill>
          </mc:Fallback>
        </mc:AlternateContent>
        <p:spPr>
          <a:xfrm>
            <a:off x="571501" y="480639"/>
            <a:ext cx="7894889" cy="21355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912100" y="11430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7752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99400" y="1126066"/>
            <a:ext cx="1143000" cy="1274234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5" name="Bild 2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19" name="Bild 18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 t="93921"/>
              <a:stretch>
                <a:fillRect/>
              </a:stretch>
            </p:blipFill>
          </mc:Choice>
          <mc:Fallback>
            <p:blipFill>
              <a:blip r:embed="rId8"/>
              <a:srcRect t="93921"/>
              <a:stretch>
                <a:fillRect/>
              </a:stretch>
            </p:blipFill>
          </mc:Fallback>
        </mc:AlternateContent>
        <p:spPr>
          <a:xfrm>
            <a:off x="1104900" y="26924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71501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7912100" y="11430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7950200" y="3479800"/>
            <a:ext cx="119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47752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7794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7899400" y="1126066"/>
            <a:ext cx="1143000" cy="1274234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47794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7912100" y="3433233"/>
            <a:ext cx="1130300" cy="16721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2" name="Bild 11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-482601" y="5074366"/>
            <a:ext cx="2160761" cy="925075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254000" y="32367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241300" y="49042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23" name="Bild 22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165100" y="3536950"/>
            <a:ext cx="533400" cy="533400"/>
          </a:xfrm>
          <a:prstGeom prst="rect">
            <a:avLst/>
          </a:prstGeom>
        </p:spPr>
      </p:pic>
      <p:pic>
        <p:nvPicPr>
          <p:cNvPr id="24" name="Bild 23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4394200"/>
            <a:ext cx="687435" cy="641350"/>
          </a:xfrm>
          <a:prstGeom prst="rect">
            <a:avLst/>
          </a:prstGeom>
        </p:spPr>
      </p:pic>
      <p:pic>
        <p:nvPicPr>
          <p:cNvPr id="25" name="Bild 2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3350" y="1447800"/>
            <a:ext cx="687435" cy="641350"/>
          </a:xfrm>
          <a:prstGeom prst="rect">
            <a:avLst/>
          </a:prstGeom>
        </p:spPr>
      </p:pic>
      <p:pic>
        <p:nvPicPr>
          <p:cNvPr id="26" name="Bild 25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39700" y="2743200"/>
            <a:ext cx="687435" cy="64135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774700" y="1519172"/>
            <a:ext cx="8191500" cy="408152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7272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heating</a:t>
            </a:r>
            <a:r>
              <a:rPr lang="de-DE" dirty="0" smtClean="0"/>
              <a:t> COP and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50165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  <a:r>
              <a:rPr lang="de-DE" dirty="0" err="1" smtClean="0"/>
              <a:t>infiltration</a:t>
            </a:r>
            <a:r>
              <a:rPr lang="de-DE" dirty="0" smtClean="0"/>
              <a:t> rate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574800" y="1155699"/>
            <a:ext cx="329565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889500" y="1155698"/>
            <a:ext cx="35560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Bild 8" descr="light-bulb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130800" y="1179831"/>
            <a:ext cx="1308100" cy="560030"/>
          </a:xfrm>
          <a:prstGeom prst="rect">
            <a:avLst/>
          </a:prstGeom>
        </p:spPr>
      </p:pic>
      <p:pic>
        <p:nvPicPr>
          <p:cNvPr id="14" name="Bild 13" descr="iceCrist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905250" y="1231900"/>
            <a:ext cx="488950" cy="488950"/>
          </a:xfrm>
          <a:prstGeom prst="rect">
            <a:avLst/>
          </a:prstGeom>
        </p:spPr>
      </p:pic>
      <p:pic>
        <p:nvPicPr>
          <p:cNvPr id="16" name="Bild 15" descr="radiato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803400" y="1192848"/>
            <a:ext cx="1337115" cy="572452"/>
          </a:xfrm>
          <a:prstGeom prst="rect">
            <a:avLst/>
          </a:prstGeom>
        </p:spPr>
      </p:pic>
      <p:pic>
        <p:nvPicPr>
          <p:cNvPr id="31" name="Bild 30" descr="noSha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-482601" y="4401266"/>
            <a:ext cx="2160761" cy="925075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254000" y="250015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241300" y="4231180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VS.</a:t>
            </a:r>
            <a:endParaRPr lang="de-DE" dirty="0"/>
          </a:p>
        </p:txBody>
      </p:sp>
      <p:pic>
        <p:nvPicPr>
          <p:cNvPr id="34" name="Bild 33" descr="acute-angle-of-45-degre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65100" y="2800350"/>
            <a:ext cx="533400" cy="533400"/>
          </a:xfrm>
          <a:prstGeom prst="rect">
            <a:avLst/>
          </a:prstGeom>
        </p:spPr>
      </p:pic>
      <p:pic>
        <p:nvPicPr>
          <p:cNvPr id="35" name="Bild 34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133350" y="3721100"/>
            <a:ext cx="687435" cy="641350"/>
          </a:xfrm>
          <a:prstGeom prst="rect">
            <a:avLst/>
          </a:prstGeom>
        </p:spPr>
      </p:pic>
      <p:pic>
        <p:nvPicPr>
          <p:cNvPr id="36" name="Bild 35" descr="ASF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139700" y="2006600"/>
            <a:ext cx="687435" cy="641350"/>
          </a:xfrm>
          <a:prstGeom prst="rect">
            <a:avLst/>
          </a:prstGeom>
        </p:spPr>
      </p:pic>
      <p:pic>
        <p:nvPicPr>
          <p:cNvPr id="37" name="Bild 36" descr="win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7099300" y="1130300"/>
            <a:ext cx="673100" cy="6731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>
                <a:alphaModFix/>
              </a:blip>
              <a:stretch>
                <a:fillRect/>
              </a:stretch>
            </p:blipFill>
          </mc:Choice>
          <mc:Fallback>
            <p:blipFill>
              <a:blip r:embed="rId8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Conclus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54175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alt_az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108075"/>
            <a:ext cx="9144000" cy="51657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657453"/>
            <a:ext cx="8159750" cy="563561"/>
          </a:xfrm>
        </p:spPr>
        <p:txBody>
          <a:bodyPr>
            <a:noAutofit/>
          </a:bodyPr>
          <a:lstStyle/>
          <a:p>
            <a:r>
              <a:rPr lang="en-US" dirty="0" smtClean="0"/>
              <a:t>Optimum Angle Combinations of Panels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3006" b="74980"/>
              <a:stretch>
                <a:fillRect/>
              </a:stretch>
            </p:blipFill>
          </mc:Choice>
          <mc:Fallback>
            <p:blipFill>
              <a:blip r:embed="rId4"/>
              <a:srcRect l="63006" b="74980"/>
              <a:stretch>
                <a:fillRect/>
              </a:stretch>
            </p:blipFill>
          </mc:Fallback>
        </mc:AlternateContent>
        <p:spPr>
          <a:xfrm>
            <a:off x="5067300" y="2337019"/>
            <a:ext cx="3721100" cy="1077465"/>
          </a:xfrm>
          <a:prstGeom prst="rect">
            <a:avLst/>
          </a:prstGeom>
        </p:spPr>
      </p:pic>
      <p:pic>
        <p:nvPicPr>
          <p:cNvPr id="5" name="Bild 4" descr="Hofer_et_al-2016-Energy_Science_&amp;_Engineering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67300" y="3628846"/>
            <a:ext cx="4076700" cy="1356075"/>
          </a:xfrm>
          <a:prstGeom prst="rect">
            <a:avLst/>
          </a:prstGeom>
        </p:spPr>
      </p:pic>
      <p:pic>
        <p:nvPicPr>
          <p:cNvPr id="6" name="Bild 5" descr="advanced-building-skins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66701" y="3630835"/>
            <a:ext cx="3949699" cy="1327560"/>
          </a:xfrm>
          <a:prstGeom prst="rect">
            <a:avLst/>
          </a:prstGeom>
        </p:spPr>
      </p:pic>
      <p:pic>
        <p:nvPicPr>
          <p:cNvPr id="8" name="Bild 7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889" r="41655" b="74980"/>
              <a:stretch>
                <a:fillRect/>
              </a:stretch>
            </p:blipFill>
          </mc:Choice>
          <mc:Fallback>
            <p:blipFill>
              <a:blip r:embed="rId4"/>
              <a:srcRect l="13889" r="41655" b="74980"/>
              <a:stretch>
                <a:fillRect/>
              </a:stretch>
            </p:blipFill>
          </mc:Fallback>
        </mc:AlternateContent>
        <p:spPr>
          <a:xfrm>
            <a:off x="0" y="2337020"/>
            <a:ext cx="4479255" cy="107928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2686050" y="1970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Discrete Optimization</a:t>
            </a:r>
            <a:endParaRPr lang="en-US" sz="3600" dirty="0"/>
          </a:p>
        </p:txBody>
      </p:sp>
      <p:pic>
        <p:nvPicPr>
          <p:cNvPr id="11" name="Bild 10" descr="discreteOptimiz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584200" y="889000"/>
            <a:ext cx="7315200" cy="5461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057900" y="1473200"/>
            <a:ext cx="23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7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r>
              <a:rPr lang="de-DE" dirty="0" smtClean="0"/>
              <a:t>7 </a:t>
            </a:r>
            <a:r>
              <a:rPr lang="de-DE" dirty="0" err="1" smtClean="0"/>
              <a:t>Azimuth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49 total </a:t>
            </a:r>
            <a:r>
              <a:rPr lang="de-DE" dirty="0" err="1" smtClean="0"/>
              <a:t>Combinations</a:t>
            </a:r>
            <a:endParaRPr lang="de-DE" dirty="0" smtClean="0"/>
          </a:p>
          <a:p>
            <a:endParaRPr lang="de-DE" dirty="0"/>
          </a:p>
        </p:txBody>
      </p:sp>
      <p:cxnSp>
        <p:nvCxnSpPr>
          <p:cNvPr id="13" name="Gerade Verbindung mit Pfeil 12"/>
          <p:cNvCxnSpPr/>
          <p:nvPr/>
        </p:nvCxnSpPr>
        <p:spPr>
          <a:xfrm rot="10800000">
            <a:off x="2540000" y="4229100"/>
            <a:ext cx="3556000" cy="952500"/>
          </a:xfrm>
          <a:prstGeom prst="straightConnector1">
            <a:avLst/>
          </a:prstGeom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6083300" y="49784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Minimum Total Energy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Untertitel 24"/>
          <p:cNvSpPr>
            <a:spLocks noGrp="1"/>
          </p:cNvSpPr>
          <p:nvPr>
            <p:ph type="subTitle" idx="1"/>
          </p:nvPr>
        </p:nvSpPr>
        <p:spPr>
          <a:xfrm>
            <a:off x="615950" y="960438"/>
            <a:ext cx="7829550" cy="5122862"/>
          </a:xfrm>
        </p:spPr>
        <p:txBody>
          <a:bodyPr>
            <a:normAutofit/>
          </a:bodyPr>
          <a:lstStyle/>
          <a:p>
            <a:r>
              <a:rPr lang="de-DE" dirty="0" smtClean="0"/>
              <a:t>Icons </a:t>
            </a:r>
            <a:r>
              <a:rPr lang="de-DE" dirty="0" err="1" smtClean="0"/>
              <a:t>Downloaded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err="1" smtClean="0"/>
              <a:t>www.freepic.com</a:t>
            </a:r>
            <a:endParaRPr lang="de-DE" dirty="0" smtClean="0"/>
          </a:p>
          <a:p>
            <a:r>
              <a:rPr lang="de-DE" dirty="0" err="1" smtClean="0"/>
              <a:t>www.flaticon.com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Over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368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ASF Simulation Goals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Supply</a:t>
            </a:r>
            <a:endParaRPr lang="de-DE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49214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49078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2857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2857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2768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741714"/>
            <a:ext cx="42481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545240" y="53611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8" name="Bild 7" descr="Radiation_Results_aug11_1200_1300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9" y="2616200"/>
            <a:ext cx="4988525" cy="268652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parametricModelIcons2_inpu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44812"/>
            <a:ext cx="7797800" cy="4194025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699</Words>
  <Application>Microsoft Macintosh PowerPoint</Application>
  <PresentationFormat>Bildschirmpräsentation (4:3)</PresentationFormat>
  <Paragraphs>345</Paragraphs>
  <Slides>37</Slides>
  <Notes>37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  <vt:lpstr>Folie 35</vt:lpstr>
      <vt:lpstr>Folie 36</vt:lpstr>
      <vt:lpstr>Folie 37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76</cp:revision>
  <dcterms:created xsi:type="dcterms:W3CDTF">2016-05-23T18:44:38Z</dcterms:created>
  <dcterms:modified xsi:type="dcterms:W3CDTF">2016-05-24T13:38:52Z</dcterms:modified>
</cp:coreProperties>
</file>